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8" r:id="rId7"/>
    <p:sldId id="262" r:id="rId8"/>
    <p:sldId id="263" r:id="rId9"/>
    <p:sldId id="267" r:id="rId10"/>
    <p:sldId id="264" r:id="rId11"/>
    <p:sldId id="265" r:id="rId12"/>
    <p:sldId id="266" r:id="rId13"/>
  </p:sldIdLst>
  <p:sldSz cx="6858000" cy="9144000" type="screen4x3"/>
  <p:notesSz cx="6889750" cy="10021888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333" autoAdjust="0"/>
    <p:restoredTop sz="94660"/>
  </p:normalViewPr>
  <p:slideViewPr>
    <p:cSldViewPr snapToGrid="0">
      <p:cViewPr varScale="1">
        <p:scale>
          <a:sx n="84" d="100"/>
          <a:sy n="84" d="100"/>
        </p:scale>
        <p:origin x="29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904192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1"/>
          <a:lstStyle>
            <a:lvl1pPr algn="r">
              <a:defRPr sz="13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96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1"/>
          <a:lstStyle>
            <a:lvl1pPr algn="l">
              <a:defRPr sz="1300"/>
            </a:lvl1pPr>
          </a:lstStyle>
          <a:p>
            <a:fld id="{3EE78287-D60B-4B54-8693-2FB54BEA762A}" type="datetimeFigureOut">
              <a:rPr lang="he-IL" smtClean="0"/>
              <a:t>ה'/אדר א/תשע"ט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2176463" y="1252538"/>
            <a:ext cx="2536825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1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904192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1" anchor="b"/>
          <a:lstStyle>
            <a:lvl1pPr algn="r">
              <a:defRPr sz="13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96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1" anchor="b"/>
          <a:lstStyle>
            <a:lvl1pPr algn="l">
              <a:defRPr sz="1300"/>
            </a:lvl1pPr>
          </a:lstStyle>
          <a:p>
            <a:fld id="{316A84C6-2F0F-47D3-9FB2-01B781DF11C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95754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990A0-19A0-48EE-9AAF-AEF1BAB1551F}" type="datetimeFigureOut">
              <a:rPr lang="he-IL" smtClean="0"/>
              <a:t>ה'/אדר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D44C-C458-40F6-916B-F6C8DF711E0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39432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990A0-19A0-48EE-9AAF-AEF1BAB1551F}" type="datetimeFigureOut">
              <a:rPr lang="he-IL" smtClean="0"/>
              <a:t>ה'/אדר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D44C-C458-40F6-916B-F6C8DF711E0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6382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990A0-19A0-48EE-9AAF-AEF1BAB1551F}" type="datetimeFigureOut">
              <a:rPr lang="he-IL" smtClean="0"/>
              <a:t>ה'/אדר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D44C-C458-40F6-916B-F6C8DF711E0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21367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990A0-19A0-48EE-9AAF-AEF1BAB1551F}" type="datetimeFigureOut">
              <a:rPr lang="he-IL" smtClean="0"/>
              <a:t>ה'/אדר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D44C-C458-40F6-916B-F6C8DF711E0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0617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990A0-19A0-48EE-9AAF-AEF1BAB1551F}" type="datetimeFigureOut">
              <a:rPr lang="he-IL" smtClean="0"/>
              <a:t>ה'/אדר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D44C-C458-40F6-916B-F6C8DF711E0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0734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990A0-19A0-48EE-9AAF-AEF1BAB1551F}" type="datetimeFigureOut">
              <a:rPr lang="he-IL" smtClean="0"/>
              <a:t>ה'/אדר א/תשע"ט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D44C-C458-40F6-916B-F6C8DF711E0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89762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990A0-19A0-48EE-9AAF-AEF1BAB1551F}" type="datetimeFigureOut">
              <a:rPr lang="he-IL" smtClean="0"/>
              <a:t>ה'/אדר א/תשע"ט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D44C-C458-40F6-916B-F6C8DF711E0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96598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990A0-19A0-48EE-9AAF-AEF1BAB1551F}" type="datetimeFigureOut">
              <a:rPr lang="he-IL" smtClean="0"/>
              <a:t>ה'/אדר א/תשע"ט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D44C-C458-40F6-916B-F6C8DF711E0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12471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990A0-19A0-48EE-9AAF-AEF1BAB1551F}" type="datetimeFigureOut">
              <a:rPr lang="he-IL" smtClean="0"/>
              <a:t>ה'/אדר א/תשע"ט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D44C-C458-40F6-916B-F6C8DF711E0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98440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990A0-19A0-48EE-9AAF-AEF1BAB1551F}" type="datetimeFigureOut">
              <a:rPr lang="he-IL" smtClean="0"/>
              <a:t>ה'/אדר א/תשע"ט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D44C-C458-40F6-916B-F6C8DF711E0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41486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990A0-19A0-48EE-9AAF-AEF1BAB1551F}" type="datetimeFigureOut">
              <a:rPr lang="he-IL" smtClean="0"/>
              <a:t>ה'/אדר א/תשע"ט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D44C-C458-40F6-916B-F6C8DF711E0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6731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990A0-19A0-48EE-9AAF-AEF1BAB1551F}" type="datetimeFigureOut">
              <a:rPr lang="he-IL" smtClean="0"/>
              <a:t>ה'/אדר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2D44C-C458-40F6-916B-F6C8DF711E0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90858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eb.nli.org.il/sites/NLI/Hebrew/music/Compilations/holidays/Pages/Tu_Bishvat.aspx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340" y="3543300"/>
            <a:ext cx="5863590" cy="57554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ביום החמשה-עשר לחודש שבט חל "ראש השנה לאילנות". </a:t>
            </a:r>
            <a:endParaRPr lang="he-IL" b="1" dirty="0" smtClean="0"/>
          </a:p>
          <a:p>
            <a:r>
              <a:rPr lang="he-IL" b="1" dirty="0" smtClean="0"/>
              <a:t>החג </a:t>
            </a:r>
            <a:r>
              <a:rPr lang="he-IL" b="1" dirty="0"/>
              <a:t>מצוין בין השאר באכילת פירות </a:t>
            </a:r>
            <a:r>
              <a:rPr lang="he-IL" b="1" dirty="0" err="1"/>
              <a:t>שנשתבחה</a:t>
            </a:r>
            <a:r>
              <a:rPr lang="he-IL" b="1" dirty="0"/>
              <a:t> בהן ארץ ישראל ומנהגים נוספים כ"סדר ט"ו בשבט", מנהג שגובש בידי חכמי צפת במאה </a:t>
            </a:r>
            <a:r>
              <a:rPr lang="he-IL" b="1" dirty="0" err="1"/>
              <a:t>הי"ז</a:t>
            </a:r>
            <a:r>
              <a:rPr lang="he-IL" b="1" dirty="0"/>
              <a:t>. אוספי מחלקת המוזיקה וארכיון הצליל בספרייה הלאומית כוללים פריטים רבים בדפוס ובשמע הקשורים לחג.</a:t>
            </a:r>
          </a:p>
          <a:p>
            <a:r>
              <a:rPr lang="he-IL" b="1" dirty="0"/>
              <a:t> </a:t>
            </a:r>
          </a:p>
          <a:p>
            <a:r>
              <a:rPr lang="he-IL" b="1" dirty="0"/>
              <a:t>"אחרי אכילת החמין מעורב בחיטה ערמונים ורגל בקר אבי המשפחה אומר: ויהי נועם אדני </a:t>
            </a:r>
            <a:r>
              <a:rPr lang="he-IL" b="1" dirty="0" err="1"/>
              <a:t>אלהינו</a:t>
            </a:r>
            <a:r>
              <a:rPr lang="he-IL" b="1" dirty="0"/>
              <a:t> עלינו ומעשה ידינו כוננה עלינו ומעשה ידינו כוננהו</a:t>
            </a:r>
            <a:r>
              <a:rPr lang="he-IL" sz="2000" b="1" dirty="0"/>
              <a:t>...". אלו הוראות הפתיחה ל"סדר ליל ט"ו בשבט" במסורת יהודי קושטא </a:t>
            </a:r>
            <a:r>
              <a:rPr lang="he-IL" b="1" dirty="0"/>
              <a:t>מתוך "אנתולוגיה של חזנות ספרדית" מאת יצחק לוי, הכוללת שירים נלווים. בהמשך נוטלים בני המשפחה עוגה או מיני מאפה, זיתים (הבן לוקח זית ומברך לקיים הפסוק </a:t>
            </a:r>
            <a:r>
              <a:rPr lang="he-IL" sz="2000" b="1" dirty="0"/>
              <a:t>"בניך כשתילי זיתים מסביב לשולחנך")</a:t>
            </a:r>
            <a:r>
              <a:rPr lang="he-IL" b="1" dirty="0"/>
              <a:t>, תמרים, תאנים, רימון (הבת לוקחת ומברכת כדי לקיים הפסוק "כל כבודה בת מלך פנימה"), אגוזים, לימון או אתרוג שהובאו מארץ ישראל ומברכים בשיר.</a:t>
            </a:r>
          </a:p>
          <a:p>
            <a:r>
              <a:rPr lang="he-IL" b="1" dirty="0"/>
              <a:t> </a:t>
            </a:r>
          </a:p>
          <a:p>
            <a:endParaRPr lang="he-IL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30325" y="277036"/>
            <a:ext cx="453255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/>
              <a:t>"סדר </a:t>
            </a:r>
            <a:r>
              <a:rPr lang="he-IL" sz="2400" b="1" dirty="0"/>
              <a:t>ליל ט"ו בשבט" במסורת יהודי קושטא</a:t>
            </a:r>
            <a:endParaRPr lang="he-IL" sz="2400" dirty="0"/>
          </a:p>
        </p:txBody>
      </p:sp>
      <p:pic>
        <p:nvPicPr>
          <p:cNvPr id="11266" name="Picture 2" descr="×ª××¦××ª ×ª××× × ×¢×××¨ ×××××ª ×§××©××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5"/>
          <a:stretch/>
        </p:blipFill>
        <p:spPr bwMode="auto">
          <a:xfrm>
            <a:off x="171450" y="1268704"/>
            <a:ext cx="6595110" cy="205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11"/>
          <p:cNvSpPr>
            <a:spLocks noChangeArrowheads="1" noChangeShapeType="1" noTextEdit="1"/>
          </p:cNvSpPr>
          <p:nvPr/>
        </p:nvSpPr>
        <p:spPr bwMode="auto">
          <a:xfrm>
            <a:off x="396558" y="8375650"/>
            <a:ext cx="865187" cy="5762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rtl="1"/>
            <a:r>
              <a:rPr lang="he-IL" sz="1600" b="1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latin typeface="Aharoni" panose="02010803020104030203" pitchFamily="2" charset="-79"/>
                <a:cs typeface="Aharoni" panose="02010803020104030203" pitchFamily="2" charset="-79"/>
              </a:rPr>
              <a:t>מצגות</a:t>
            </a:r>
          </a:p>
          <a:p>
            <a:pPr algn="ctr" rtl="1"/>
            <a:r>
              <a:rPr lang="he-IL" sz="1600" b="1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latin typeface="Aharoni" panose="02010803020104030203" pitchFamily="2" charset="-79"/>
                <a:cs typeface="Aharoni" panose="02010803020104030203" pitchFamily="2" charset="-79"/>
              </a:rPr>
              <a:t>קלריטה ואפרים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D44C-C458-40F6-916B-F6C8DF711E09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581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מציין מיקום של מספר שקופית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fld id="{86645FF8-F8D7-447D-9ECB-B7771E30BA2A}" type="slidenum">
              <a:rPr lang="he-IL" altLang="he-IL"/>
              <a:pPr algn="l"/>
              <a:t>10</a:t>
            </a:fld>
            <a:endParaRPr lang="en-US" altLang="he-IL"/>
          </a:p>
        </p:txBody>
      </p:sp>
      <p:pic>
        <p:nvPicPr>
          <p:cNvPr id="22531" name="תמונה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" r="3673" b="3001"/>
          <a:stretch/>
        </p:blipFill>
        <p:spPr bwMode="auto">
          <a:xfrm>
            <a:off x="162243" y="194310"/>
            <a:ext cx="6535737" cy="865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64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מציין מיקום של מספר שקופית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fld id="{684F7552-CF34-46B7-8FDF-50D02697EC14}" type="slidenum">
              <a:rPr lang="he-IL" altLang="he-IL"/>
              <a:pPr algn="l"/>
              <a:t>11</a:t>
            </a:fld>
            <a:endParaRPr lang="en-US" altLang="he-IL"/>
          </a:p>
        </p:txBody>
      </p:sp>
      <p:pic>
        <p:nvPicPr>
          <p:cNvPr id="23555" name="Picture 2" descr="http://web.nli.org.il/sites/NLI/Hebrew/music/Compilations/holidays/PublishingImages/Tu_Bishvat/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63513"/>
            <a:ext cx="6707187" cy="879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58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493_40103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57" y="756854"/>
            <a:ext cx="4270693" cy="576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מציין מיקום של מספר שקופית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fld id="{CFD193E4-605D-4559-9C55-DB29F8FC2FB5}" type="slidenum">
              <a:rPr lang="he-IL" altLang="he-IL"/>
              <a:pPr algn="l"/>
              <a:t>12</a:t>
            </a:fld>
            <a:endParaRPr lang="en-US" altLang="he-IL"/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160019" y="1798320"/>
            <a:ext cx="622649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he-IL" dirty="0">
                <a:hlinkClick r:id="rId3"/>
              </a:rPr>
              <a:t>http://web.nli.org.il/sites/NLI/Hebrew/music/Compilations/holidays/Pages/Tu_Bishvat.aspx</a:t>
            </a:r>
            <a:endParaRPr lang="he-IL" altLang="he-IL" dirty="0"/>
          </a:p>
          <a:p>
            <a:pPr eaLnBrk="1" hangingPunct="1"/>
            <a:endParaRPr lang="he-IL" altLang="he-IL" dirty="0"/>
          </a:p>
        </p:txBody>
      </p:sp>
      <p:sp>
        <p:nvSpPr>
          <p:cNvPr id="2" name="TextBox 1"/>
          <p:cNvSpPr txBox="1"/>
          <p:nvPr/>
        </p:nvSpPr>
        <p:spPr>
          <a:xfrm>
            <a:off x="357505" y="874990"/>
            <a:ext cx="602900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מקורות:</a:t>
            </a:r>
          </a:p>
          <a:p>
            <a:r>
              <a:rPr lang="he-IL" dirty="0" smtClean="0"/>
              <a:t>הספרייה הלאומית</a:t>
            </a:r>
          </a:p>
          <a:p>
            <a:endParaRPr lang="he-IL" dirty="0"/>
          </a:p>
        </p:txBody>
      </p:sp>
      <p:pic>
        <p:nvPicPr>
          <p:cNvPr id="5" name="תמונה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6" r="6319"/>
          <a:stretch>
            <a:fillRect/>
          </a:stretch>
        </p:blipFill>
        <p:spPr bwMode="auto">
          <a:xfrm>
            <a:off x="2487281" y="6732271"/>
            <a:ext cx="4124339" cy="174286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38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מציין מיקום של מספר שקופית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fld id="{0F711861-A5F4-4275-AAEF-94AF681062EC}" type="slidenum">
              <a:rPr lang="he-IL" altLang="he-IL"/>
              <a:pPr algn="l"/>
              <a:t>2</a:t>
            </a:fld>
            <a:endParaRPr lang="en-US" altLang="he-IL"/>
          </a:p>
        </p:txBody>
      </p:sp>
      <p:pic>
        <p:nvPicPr>
          <p:cNvPr id="16387" name="תמונה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68453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1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מציין מיקום של מספר שקופית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fld id="{63FC8F0C-19BD-458A-B740-58B0FA45F778}" type="slidenum">
              <a:rPr lang="he-IL" altLang="he-IL"/>
              <a:pPr algn="l"/>
              <a:t>3</a:t>
            </a:fld>
            <a:endParaRPr lang="en-US" altLang="he-IL"/>
          </a:p>
        </p:txBody>
      </p:sp>
      <p:pic>
        <p:nvPicPr>
          <p:cNvPr id="17411" name="תמונה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900"/>
            <a:ext cx="6858000" cy="896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28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מציין מיקום של מספר שקופית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fld id="{F535DA8C-9DC7-44A8-BC64-840C9310A848}" type="slidenum">
              <a:rPr lang="he-IL" altLang="he-IL"/>
              <a:pPr algn="l"/>
              <a:t>4</a:t>
            </a:fld>
            <a:endParaRPr lang="en-US" altLang="he-IL"/>
          </a:p>
        </p:txBody>
      </p:sp>
      <p:pic>
        <p:nvPicPr>
          <p:cNvPr id="18435" name="תמונה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0"/>
            <a:ext cx="6696075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12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מציין מיקום של מספר שקופית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fld id="{1C503C95-F26E-4F5C-AB39-79035C1C6DAD}" type="slidenum">
              <a:rPr lang="he-IL" altLang="he-IL"/>
              <a:pPr algn="l"/>
              <a:t>5</a:t>
            </a:fld>
            <a:endParaRPr lang="en-US" altLang="he-IL"/>
          </a:p>
        </p:txBody>
      </p:sp>
      <p:pic>
        <p:nvPicPr>
          <p:cNvPr id="19459" name="תמונה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475"/>
            <a:ext cx="6858000" cy="890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536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" r="3796"/>
          <a:stretch/>
        </p:blipFill>
        <p:spPr>
          <a:xfrm>
            <a:off x="162823" y="114300"/>
            <a:ext cx="6592307" cy="892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68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מציין מיקום של מספר שקופית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fld id="{EEF3DF56-441F-4EDB-A4D1-E240C6C60E01}" type="slidenum">
              <a:rPr lang="he-IL" altLang="he-IL"/>
              <a:pPr algn="l"/>
              <a:t>7</a:t>
            </a:fld>
            <a:endParaRPr lang="en-US" altLang="he-IL"/>
          </a:p>
        </p:txBody>
      </p:sp>
      <p:pic>
        <p:nvPicPr>
          <p:cNvPr id="20483" name="תמונה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"/>
            <a:ext cx="6858000" cy="901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563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מציין מיקום של מספר שקופית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fld id="{019DA7F5-E9D6-49CD-AAA7-5AEBE6A41472}" type="slidenum">
              <a:rPr lang="he-IL" altLang="he-IL"/>
              <a:pPr algn="l"/>
              <a:t>8</a:t>
            </a:fld>
            <a:endParaRPr lang="en-US" altLang="he-IL"/>
          </a:p>
        </p:txBody>
      </p:sp>
      <p:pic>
        <p:nvPicPr>
          <p:cNvPr id="21507" name="תמונה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13"/>
            <a:ext cx="6858000" cy="891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896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097"/>
            <a:ext cx="6858000" cy="877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08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</TotalTime>
  <Words>78</Words>
  <Application>Microsoft Office PowerPoint</Application>
  <PresentationFormat>‫הצגה על המסך (4:3)</PresentationFormat>
  <Paragraphs>21</Paragraphs>
  <Slides>12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8" baseType="lpstr">
      <vt:lpstr>Aharoni</vt:lpstr>
      <vt:lpstr>Arial</vt:lpstr>
      <vt:lpstr>Calibri</vt:lpstr>
      <vt:lpstr>Calibri Light</vt:lpstr>
      <vt:lpstr>Times New Roman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‏‏משתמש Windows</dc:creator>
  <cp:lastModifiedBy>‏‏משתמש Windows</cp:lastModifiedBy>
  <cp:revision>11</cp:revision>
  <cp:lastPrinted>2019-01-18T21:11:37Z</cp:lastPrinted>
  <dcterms:created xsi:type="dcterms:W3CDTF">2019-01-18T10:49:57Z</dcterms:created>
  <dcterms:modified xsi:type="dcterms:W3CDTF">2019-02-10T13:15:26Z</dcterms:modified>
</cp:coreProperties>
</file>